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36" r:id="rId3"/>
    <p:sldId id="337" r:id="rId4"/>
    <p:sldId id="286" r:id="rId5"/>
    <p:sldId id="285" r:id="rId6"/>
    <p:sldId id="287" r:id="rId7"/>
    <p:sldId id="288" r:id="rId8"/>
    <p:sldId id="289" r:id="rId9"/>
    <p:sldId id="290" r:id="rId10"/>
    <p:sldId id="291" r:id="rId11"/>
    <p:sldId id="293" r:id="rId12"/>
    <p:sldId id="328" r:id="rId13"/>
    <p:sldId id="322" r:id="rId14"/>
    <p:sldId id="329" r:id="rId15"/>
    <p:sldId id="323" r:id="rId16"/>
    <p:sldId id="330" r:id="rId17"/>
    <p:sldId id="301" r:id="rId18"/>
    <p:sldId id="294" r:id="rId19"/>
    <p:sldId id="296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760" autoAdjust="0"/>
  </p:normalViewPr>
  <p:slideViewPr>
    <p:cSldViewPr>
      <p:cViewPr>
        <p:scale>
          <a:sx n="55" d="100"/>
          <a:sy n="55" d="100"/>
        </p:scale>
        <p:origin x="-180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F52BC-63C7-4DF1-A793-A09A01C6A5F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86DE1-87D0-4C74-A8FB-60AB3F88B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86DE1-87D0-4C74-A8FB-60AB3F88B1D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86DE1-87D0-4C74-A8FB-60AB3F88B1D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86DE1-87D0-4C74-A8FB-60AB3F88B1D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60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90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07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32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74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42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20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05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274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26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56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84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79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53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58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106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14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53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02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42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48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F3177-C4A0-460F-9C07-E307773262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58B56-D7B7-4E10-AB9A-42766A1147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3582E-EE91-4E90-8C91-F315F5B011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9097-41D3-440A-A818-7F10337F8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59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222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20161118_202433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6749"/>
            <a:ext cx="9144000" cy="1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9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29" y="-6406"/>
            <a:ext cx="4173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মূল পাঠ ও</a:t>
            </a:r>
          </a:p>
          <a:p>
            <a:r>
              <a:rPr lang="bn-BD" sz="4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4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4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736973"/>
            <a:ext cx="8520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</a:t>
            </a:r>
          </a:p>
          <a:p>
            <a:pPr lvl="0"/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  <a:p>
            <a:pPr lvl="0"/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১৮৯৯-১৯৭৬</a:t>
            </a:r>
          </a:p>
          <a:p>
            <a:pPr lvl="0"/>
            <a:endParaRPr lang="bn-BD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আমি আমার কর্ণধার। আমার পথ দেখাবে আমার সত্য।আমার যাত্রা -শুরুর আগে আমার সালাম জানাচ্ছি-নমস্কার করছি আমার সত্যকে।...</a:t>
            </a:r>
          </a:p>
        </p:txBody>
      </p:sp>
      <p:pic>
        <p:nvPicPr>
          <p:cNvPr id="7170" name="Picture 2" descr="http://upload.wikimedia.org/wikipedia/en/thumb/3/3f/NazrulArmy.jpg/175px-NazrulAr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38026"/>
            <a:ext cx="3321896" cy="38577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781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" y="228600"/>
            <a:ext cx="882967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h-c_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সত্যের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we‡ivax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_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Kv‡bv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c_B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wec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_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ivRfq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jvKfq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wec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‡_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Avwg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hw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`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সত্যি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bn-IN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সত্যকে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wP‡b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_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vwK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অন্তরে মিথ্যাকে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</a:t>
            </a:r>
            <a:r>
              <a:rPr lang="en-US" sz="60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60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_</a:t>
            </a:r>
            <a:r>
              <a:rPr lang="en-US" sz="60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v‡K</a:t>
            </a:r>
            <a:r>
              <a:rPr lang="en-US" sz="60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Zvn‡j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evB‡ii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wKQz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bv|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wfZ‡i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evB‡i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AZGe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†h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মিথ্যাকে</a:t>
            </a:r>
            <a:r>
              <a:rPr lang="bn-IN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P‡b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†m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wgQvwgwQ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Zv‡K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মিথ্যা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†m-B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wg_v‡K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343400"/>
            <a:ext cx="4241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00847"/>
            <a:ext cx="3697352" cy="2457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290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wbR‡K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wPb‡j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gvby‡li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Avcbv-Avcwb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GZ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eo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GKUv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Rvi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Av‡m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†h, †m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Avcb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</a:t>
            </a:r>
          </a:p>
          <a:p>
            <a:pPr lvl="0"/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Qvov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KvD‡K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Kzwb©k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A_©vr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†KD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†`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wL‡q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c`vbZ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ivL‡Z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GB †h,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Pbv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Avcbvi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‡K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Avcbvi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গুরু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c_cÖ`k©K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e‡j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Rvbv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GUv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`¤¢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AnsKvi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GUv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AvZ¥v‡K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Pbvi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mnR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¯^xKv‡ivw³|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hw`B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GUv‡K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†KD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fzj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AnsKvi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e‡j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Zey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GUv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g‡›`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fv‡jv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A_©vr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মিথ্যা</a:t>
            </a:r>
            <a:r>
              <a:rPr lang="en-US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web‡qi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P‡q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A‡bK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ewk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fv‡jv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A‡bK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mgq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Lye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ewk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webq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†`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Lv‡Z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wM‡q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সত্যকে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A¯^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xKvi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djv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nq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I‡Z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gvbyl‡K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µ‡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QvU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d‡j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gv_v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wbPz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I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iKg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web‡qi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P‡q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AnsKv‡ii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পৌরুষ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A‡bK-A‡bK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fv‡jv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81400"/>
            <a:ext cx="7772400" cy="3175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388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14" y="25400"/>
            <a:ext cx="899160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AZGe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GB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Awfkvc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i‡_i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mviw_i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¯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úó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K_v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ejvUv‡K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†KD †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hb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AnsKvi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¯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úa©v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e‡j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fzj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K‡ib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80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¯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úó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K_v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ejvq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GKUv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Awebq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wbðq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_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v‡K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;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wKš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‘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Zv‡Z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Kó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cvIqvUv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`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ye©jZv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wbR‡K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wPb‡j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সত্যকেই </a:t>
            </a:r>
            <a:r>
              <a:rPr lang="en-US" sz="2800" b="1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800" b="1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কর্ণধার </a:t>
            </a:r>
            <a:r>
              <a:rPr lang="bn-IN" sz="2800" b="1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800" b="1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Rvb‡j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kw³i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Ici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AUzU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wek¦vm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Av‡m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GB ¯^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vej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¤^b, GB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Ici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AUzU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wek¦vm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Ki‡ZB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kLvw”Q‡jb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gnvZ¥v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MvÜxwR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wKš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‘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Avgiv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Zvui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K_v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eySjvg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ÒAvwg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AvwQÓ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GB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K_v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e‡j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emvB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ej‡Z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jvMjvg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ÒMvÜxwR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Av‡QbÓ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GB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civej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¤^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bB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Avgv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‡`i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wbw®Œq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800" b="1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dj‡j</a:t>
            </a:r>
            <a:r>
              <a:rPr lang="en-US" sz="2800" b="1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8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3810000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3294" y="4043702"/>
            <a:ext cx="3590706" cy="2814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220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21772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smtClean="0">
                <a:latin typeface="SutonnyMJ"/>
                <a:ea typeface="Calibri"/>
                <a:cs typeface="Times New Roman"/>
              </a:rPr>
              <a:t>G‡KB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e‡j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me‡P‡q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eo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`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vmZ</a:t>
            </a:r>
            <a:r>
              <a:rPr lang="en-US" sz="2400" dirty="0" smtClean="0">
                <a:latin typeface="SutonnyMJ"/>
                <a:ea typeface="Calibri"/>
                <a:cs typeface="Times New Roman"/>
              </a:rPr>
              <a:t>¡|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অন্তরে </a:t>
            </a:r>
            <a:r>
              <a:rPr lang="en-US" sz="2400" dirty="0" err="1" smtClean="0">
                <a:latin typeface="SutonnyMJ"/>
                <a:ea typeface="Calibri"/>
                <a:cs typeface="Times New Roman"/>
              </a:rPr>
              <a:t>hv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‡`i GZ †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Mvjvwgi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fve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Zviv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evB‡ii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Mvjvwg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†_‡K †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invB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cv‡e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Kx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?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AvZ¥v‡K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wPb‡jB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AvZ¥wbf©iZv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Av‡m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| GB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AvZ¥wbf©iZv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hw`b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সত্যি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সত্যিই </a:t>
            </a:r>
            <a:r>
              <a:rPr lang="en-US" sz="2400" dirty="0" err="1" smtClean="0">
                <a:latin typeface="SutonnyMJ"/>
                <a:ea typeface="Calibri"/>
                <a:cs typeface="Times New Roman"/>
              </a:rPr>
              <a:t>Avgv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‡`i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Avm‡e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, †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mB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w`bB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4400" dirty="0" err="1">
                <a:latin typeface="SutonnyMJ"/>
                <a:ea typeface="Calibri"/>
                <a:cs typeface="Times New Roman"/>
              </a:rPr>
              <a:t>Avgiv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¯^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vaxb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ne,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Zvi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Av‡M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wKQz‡ZB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wb‡R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wbw®Œq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†_‡K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অন্য </a:t>
            </a:r>
            <a:r>
              <a:rPr lang="en-US" sz="2400" dirty="0" err="1" smtClean="0">
                <a:latin typeface="SutonnyMJ"/>
                <a:ea typeface="Calibri"/>
                <a:cs typeface="Times New Roman"/>
              </a:rPr>
              <a:t>GKRb</a:t>
            </a:r>
            <a:r>
              <a:rPr lang="en-US" sz="2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মহাপুরুষকে</a:t>
            </a:r>
            <a:r>
              <a:rPr lang="bn-IN" sz="2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cÖvYc‡Y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fw³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Ki‡jB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hw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` †`k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উদ্ধার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endParaRPr lang="bn-IN" sz="2400" dirty="0" smtClean="0">
              <a:latin typeface="SutonnyMJ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smtClean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n‡q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hZ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Zvn‡j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GB †`k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GZw`b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civaxb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_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vKZ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latin typeface="SutonnyMJ"/>
                <a:ea typeface="Calibri"/>
                <a:cs typeface="Times New Roman"/>
              </a:rPr>
              <a:t>| 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11562"/>
            <a:ext cx="2067382" cy="32464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1"/>
            <a:ext cx="2547257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 descr="http://upload.wikimedia.org/wikipedia/commons/4/4f/Bengal_famine_1943_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17085"/>
            <a:ext cx="2747736" cy="324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216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38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AvZ¥v‡K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Pbv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wb‡Ri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সত্যকে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eo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Kivi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 দম্ভ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nvK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ভণ্ডামি </a:t>
            </a:r>
            <a:r>
              <a:rPr lang="en-US" sz="2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G `¤¢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wki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DuPz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</a:t>
            </a:r>
            <a:r>
              <a:rPr lang="bn-IN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পুরুষ 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GKUv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Ô‡Wv›U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KqviÕ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fve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‡`i GB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Z_vKw_Z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`¤¢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Av‡Q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ïay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ZvivB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ea typeface="Calibri"/>
                <a:cs typeface="NikoshBAN" pitchFamily="2" charset="0"/>
              </a:rPr>
              <a:t>অসাধ্য </a:t>
            </a:r>
            <a:r>
              <a:rPr lang="en-US" sz="5400" dirty="0" err="1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mvab</a:t>
            </a:r>
            <a:r>
              <a:rPr lang="en-US" sz="2400" dirty="0" smtClean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Ki‡Z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cvi‡e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20000"/>
              </a:lnSpc>
              <a:tabLst>
                <a:tab pos="228600" algn="l"/>
                <a:tab pos="342900" algn="l"/>
                <a:tab pos="457200" algn="l"/>
                <a:tab pos="1828800" algn="l"/>
              </a:tabLst>
            </a:pP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wfwË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c‡P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†M‡Q,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Zv‡K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GK`g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Dc‡o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†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d‡j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bZzb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K‡i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wfwË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Mvu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_‡j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Ici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BgviZ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hZevi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Lvov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Kiv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ZZeviB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Zv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c‡o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hv‡e</a:t>
            </a:r>
            <a:r>
              <a:rPr lang="en-US" sz="2400" dirty="0">
                <a:solidFill>
                  <a:prstClr val="black"/>
                </a:solidFill>
                <a:latin typeface="SutonnyMJ"/>
                <a:ea typeface="Calibri"/>
                <a:cs typeface="Times New Roman"/>
              </a:rPr>
              <a:t>| 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47411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714" y="4038601"/>
            <a:ext cx="4165286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973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3464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  বহুনির্বাচনি প্রশ্ন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:</a:t>
            </a:r>
            <a:endParaRPr lang="bn-BD" sz="20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১. কাজী নজরুল ইসলাম কত সালে সেনাবাহিনীর  বাঙালি পল্টনে যোগদান করেন?</a:t>
            </a:r>
          </a:p>
          <a:p>
            <a:pPr lvl="1"/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ক . 1817 সালে</a:t>
            </a:r>
          </a:p>
          <a:p>
            <a:pPr lvl="1"/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খ. 1৯17 সালে </a:t>
            </a:r>
          </a:p>
          <a:p>
            <a:pPr lvl="0"/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    গ . 18২7 সালে </a:t>
            </a:r>
          </a:p>
          <a:p>
            <a:pPr lvl="0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   ঘ </a:t>
            </a:r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. 1৯৩7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সালে</a:t>
            </a:r>
          </a:p>
          <a:p>
            <a:pPr lvl="0"/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২. ‘আমার পথ’ প্রবন্ধের উৎস কোনটি?</a:t>
            </a:r>
          </a:p>
          <a:p>
            <a:pPr lvl="1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 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অগ্নিবীণা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1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খ. যুগ-বাণী 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    গ 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রুদ্র-মঙ্গল 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    ঘ 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ধূমকেতু</a:t>
            </a:r>
          </a:p>
          <a:p>
            <a:pPr lvl="0"/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৩. ‘আমার পথ’ প্রবন্ধে প্রাবন্ধিক কাকে নমস্কার জানিয়েছেন?</a:t>
            </a:r>
          </a:p>
          <a:p>
            <a:pPr lvl="1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 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বৃটিশ শাসককে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1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খ.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কর্ণধারকে 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    গ 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নিজেকে 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sz="2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    ঘ . </a:t>
            </a:r>
            <a:r>
              <a:rPr lang="bn-BD" sz="2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নাবিককে</a:t>
            </a:r>
            <a:endParaRPr lang="bn-BD" sz="2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762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7086600" cy="2133600"/>
            <a:chOff x="-2927732" y="-51449"/>
            <a:chExt cx="5613783" cy="2619867"/>
          </a:xfrm>
        </p:grpSpPr>
        <p:pic>
          <p:nvPicPr>
            <p:cNvPr id="11266" name="Picture 2" descr="D:\1.ACADEMIC\CLASSES-2014-1\IMAGES-TEAMWORK\o;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1" y="61579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ular Callout 13"/>
            <p:cNvSpPr/>
            <p:nvPr/>
          </p:nvSpPr>
          <p:spPr>
            <a:xfrm>
              <a:off x="-2927732" y="-51449"/>
              <a:ext cx="2159030" cy="1577868"/>
            </a:xfrm>
            <a:prstGeom prst="wedgeRect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দলীয় </a:t>
              </a:r>
              <a:r>
                <a:rPr lang="bn-BD" sz="48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কাজ</a:t>
              </a:r>
              <a:endParaRPr lang="en-US" sz="4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1000" y="2667000"/>
            <a:ext cx="8153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   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 কোন বৈশিষ্ট্যের কারণে কাজী 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নজরুল ইসলামকে ‘বিদ্রোহী কবি’ বলা   হয়?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bn-BD" sz="4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sz="4000" b="1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অভিশাপ-রথের সারথী</a:t>
            </a:r>
            <a:r>
              <a:rPr lang="en-US" sz="4000" b="1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’</a:t>
            </a:r>
            <a:r>
              <a:rPr lang="bn-BD" sz="4000" b="1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র </a:t>
            </a:r>
            <a:r>
              <a:rPr lang="bn-BD" sz="4000" b="1" dirty="0" smtClean="0">
                <a:solidFill>
                  <a:srgbClr val="000000"/>
                </a:solidFill>
                <a:latin typeface="NikoshBAN" pitchFamily="2" charset="0"/>
                <a:ea typeface="Times New Roman"/>
                <a:cs typeface="NikoshBAN" pitchFamily="2" charset="0"/>
              </a:rPr>
              <a:t>মূলমন্ত্র কী কী?-ব্যাখ্যা দাও।</a:t>
            </a:r>
            <a:endParaRPr lang="bn-BD" sz="4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49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4950" y="263762"/>
            <a:ext cx="5116977" cy="1891924"/>
            <a:chOff x="1" y="0"/>
            <a:chExt cx="2151529" cy="1891924"/>
          </a:xfrm>
        </p:grpSpPr>
        <p:pic>
          <p:nvPicPr>
            <p:cNvPr id="4" name="Picture 2" descr="F:\VEDIOS 2012;after I C T TRAINING\IMAGES\FUN\tn_1015667414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" y="0"/>
              <a:ext cx="2151529" cy="152399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sp>
          <p:nvSpPr>
            <p:cNvPr id="5" name="Rectangle 4"/>
            <p:cNvSpPr/>
            <p:nvPr/>
          </p:nvSpPr>
          <p:spPr>
            <a:xfrm>
              <a:off x="192765" y="1184038"/>
              <a:ext cx="1732387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বাড়ির</a:t>
              </a:r>
              <a:r>
                <a:rPr lang="en-US" sz="28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কাজ</a:t>
              </a:r>
              <a:endParaRPr lang="en-US" sz="4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0" y="27432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ক.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</a:t>
            </a:r>
            <a:r>
              <a:rPr lang="bn-BD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নজরুল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ইসলাম বাংলা </a:t>
            </a:r>
            <a:r>
              <a:rPr lang="bn-BD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সাহিত্যের এক অনন্য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পথিকৃ</a:t>
            </a:r>
            <a:r>
              <a:rPr lang="en-US" sz="40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r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–</a:t>
            </a:r>
            <a:r>
              <a:rPr lang="bn-BD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তুমি কী এ</a:t>
            </a:r>
            <a:r>
              <a:rPr lang="bn-IN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উক্তিটি</a:t>
            </a:r>
            <a:r>
              <a:rPr lang="bn-BD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 সাথে একমত?-কেন?-</a:t>
            </a:r>
            <a:r>
              <a:rPr lang="bn-IN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ব্যাখ্যা কর</a:t>
            </a:r>
            <a:r>
              <a:rPr lang="en-US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40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9264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990600" y="5181600"/>
            <a:ext cx="7696200" cy="12954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"/>
            <a:ext cx="4800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872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81507256"/>
              </p:ext>
            </p:extLst>
          </p:nvPr>
        </p:nvGraphicFramePr>
        <p:xfrm>
          <a:off x="3581400" y="3571875"/>
          <a:ext cx="914400" cy="771525"/>
        </p:xfrm>
        <a:graphic>
          <a:graphicData uri="http://schemas.openxmlformats.org/presentationml/2006/ole">
            <p:oleObj spid="_x0000_s2055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2057400" y="2362200"/>
            <a:ext cx="2796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G‡mv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GKwU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wfwWI</a:t>
            </a:r>
            <a:r>
              <a:rPr lang="en-US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  †`</a:t>
            </a:r>
            <a:r>
              <a:rPr lang="en-US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wL</a:t>
            </a:r>
            <a:endParaRPr lang="en-US" dirty="0">
              <a:latin typeface="SutonnyMJ" pitchFamily="2" charset="0"/>
              <a:cs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39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5715000"/>
            <a:ext cx="331963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</a:t>
            </a:r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পথ</a:t>
            </a:r>
            <a:r>
              <a:rPr lang="en-US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পাঠ-১</a:t>
            </a:r>
            <a:endParaRPr lang="en-US" sz="32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3048000"/>
            <a:ext cx="5715000" cy="21236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</a:t>
            </a:r>
          </a:p>
          <a:p>
            <a:r>
              <a:rPr lang="bn-BD" sz="4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  <a:p>
            <a:r>
              <a:rPr lang="bn-BD" sz="4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১৮৯৯-১৯৭৬</a:t>
            </a:r>
            <a:endParaRPr lang="en-US" sz="4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172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400800" y="228600"/>
            <a:ext cx="2743200" cy="1066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SutonnyMJ" pitchFamily="2" charset="0"/>
              </a:rPr>
              <a:t>আমার</a:t>
            </a:r>
            <a:r>
              <a:rPr lang="en-US" sz="3600" dirty="0" smtClean="0">
                <a:solidFill>
                  <a:schemeClr val="tx1"/>
                </a:solidFill>
                <a:latin typeface="SutonnyMJ" pitchFamily="2" charset="0"/>
              </a:rPr>
              <a:t> পথ-২/১</a:t>
            </a:r>
            <a:endParaRPr lang="en-US" sz="3600" dirty="0">
              <a:solidFill>
                <a:schemeClr val="tx1"/>
              </a:solidFill>
              <a:latin typeface="SutonnyMJ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56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75478969"/>
              </p:ext>
            </p:extLst>
          </p:nvPr>
        </p:nvGraphicFramePr>
        <p:xfrm>
          <a:off x="3886200" y="2052637"/>
          <a:ext cx="914400" cy="771525"/>
        </p:xfrm>
        <a:graphic>
          <a:graphicData uri="http://schemas.openxmlformats.org/presentationml/2006/ole">
            <p:oleObj spid="_x0000_s1083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1371600" y="990600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অডিও/ভিডিও</a:t>
            </a:r>
            <a:endParaRPr lang="en-US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14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304800"/>
            <a:ext cx="4876800" cy="9905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</a:t>
            </a:r>
            <a:endParaRPr lang="en-US" sz="4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1066800" y="1676400"/>
            <a:ext cx="6324600" cy="838200"/>
          </a:xfrm>
          <a:prstGeom prst="down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2908518"/>
            <a:ext cx="8001000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6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লেখক</a:t>
            </a:r>
            <a:r>
              <a:rPr lang="en-US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সম্পর্কে বলতে পারবে।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bn-BD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লেখকের </a:t>
            </a:r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সাহিত্য বৈশিষ্ট্য সম্পর্কে বলতে পারবে।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নতুন শব্দের অর্থ বলতে পারবে।</a:t>
            </a:r>
          </a:p>
          <a:p>
            <a:pPr marL="457200" indent="-457200" algn="ctr">
              <a:buFont typeface="Wingdings" pitchFamily="2" charset="2"/>
              <a:buChar char="Ø"/>
            </a:pPr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প্রবন্ধের</a:t>
            </a:r>
            <a:r>
              <a:rPr lang="en-US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পঠিত অংশের বিষয়বস্তু  বলতে পারবে।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13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0832" y="304800"/>
            <a:ext cx="3171968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লেখক</a:t>
            </a:r>
            <a:r>
              <a:rPr lang="en-US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পরিচি</a:t>
            </a: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wZ</a:t>
            </a:r>
            <a:r>
              <a:rPr lang="en-US" sz="36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867400" y="2286000"/>
            <a:ext cx="1905000" cy="175260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পেশা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সাহিত্যচর্চা</a:t>
            </a:r>
            <a:endParaRPr lang="bn-BD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81400" y="152400"/>
            <a:ext cx="2133600" cy="18288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জন্ম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1899</a:t>
            </a:r>
            <a:r>
              <a:rPr lang="bn-IN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সালে 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পশ্চিমবঙ্গে</a:t>
            </a:r>
            <a:endParaRPr lang="bn-BD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762000" y="2057400"/>
            <a:ext cx="2438400" cy="220529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Kve</a:t>
            </a:r>
            <a:r>
              <a:rPr lang="en-US" sz="24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¨</a:t>
            </a:r>
            <a:r>
              <a:rPr lang="bn-BD" sz="2400" b="1" dirty="0" smtClean="0">
                <a:solidFill>
                  <a:prstClr val="black"/>
                </a:solidFill>
                <a:latin typeface="SutonnyMJ" pitchFamily="2" charset="0"/>
                <a:cs typeface="NikoshBAN" pitchFamily="2" charset="0"/>
              </a:rPr>
              <a:t>গ্রন্থ</a:t>
            </a:r>
            <a:r>
              <a:rPr lang="en-US" sz="2400" b="1" dirty="0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:</a:t>
            </a:r>
            <a:endParaRPr lang="en-US" sz="2400" b="1" dirty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অগ্নি-বী</a:t>
            </a:r>
            <a:r>
              <a:rPr lang="en-US" sz="32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Y</a:t>
            </a:r>
            <a:r>
              <a:rPr lang="en-US" sz="2400" b="1" dirty="0" err="1" smtClean="0">
                <a:solidFill>
                  <a:prstClr val="black"/>
                </a:solidFill>
                <a:latin typeface="SutonnyMJ" pitchFamily="2" charset="0"/>
                <a:cs typeface="SutonnyMJ" pitchFamily="2" charset="0"/>
              </a:rPr>
              <a:t>v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</a:t>
            </a:r>
            <a:endParaRPr lang="en-US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বিষের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বাঁশি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সিন্ধুহিন্দোল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81400" y="4876800"/>
            <a:ext cx="1828800" cy="18288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মৃত্যু</a:t>
            </a:r>
            <a:r>
              <a:rPr lang="en-US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১৯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৭</a:t>
            </a:r>
            <a:r>
              <a:rPr lang="bn-IN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৬ সালে </a:t>
            </a: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ঢাকায়</a:t>
            </a:r>
            <a:endParaRPr lang="en-US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3809999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   </a:t>
            </a:r>
          </a:p>
        </p:txBody>
      </p:sp>
      <p:pic>
        <p:nvPicPr>
          <p:cNvPr id="1026" name="Picture 2" descr="F:\VEDIOS 2012;after I C T TRAINING\IMAGES\nazrul\XV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2133600"/>
            <a:ext cx="1981200" cy="2251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2667000" y="4343400"/>
            <a:ext cx="3352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bn-IN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0" y="4648200"/>
            <a:ext cx="28194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bn-IN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দুখু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মিয়া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’</a:t>
            </a:r>
            <a:endParaRPr lang="bn-IN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Tx/>
              <a:buChar char="-"/>
            </a:pP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বিদ্রোহী</a:t>
            </a:r>
            <a:r>
              <a:rPr lang="en-US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কবি</a:t>
            </a:r>
            <a:endParaRPr lang="bn-IN" sz="24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4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-১৯১৭ সালে সেনাবাহিনীতে</a:t>
            </a:r>
          </a:p>
        </p:txBody>
      </p:sp>
    </p:spTree>
    <p:extLst>
      <p:ext uri="{BB962C8B-B14F-4D97-AF65-F5344CB8AC3E}">
        <p14:creationId xmlns:p14="http://schemas.microsoft.com/office/powerpoint/2010/main" xmlns="" val="26534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333137"/>
            <a:ext cx="9144000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r>
              <a:rPr lang="en-US" sz="4000" b="1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iPbvewj</a:t>
            </a:r>
            <a:endParaRPr lang="en-US" sz="40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r>
              <a:rPr lang="en-US" sz="2800" b="1" dirty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কাব্যগ্রন্থ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	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সন্ধ্যা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AwMœ-exYv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we‡li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euvwk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wmÜy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wn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‡›`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vj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QvqvbU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cÖjq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                   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			 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wkLv,PµevK</a:t>
            </a:r>
            <a:r>
              <a:rPr lang="bn-BD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ইত্যাদি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r>
              <a:rPr lang="en-US" sz="4000" b="1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Mí</a:t>
            </a:r>
            <a:r>
              <a:rPr lang="en-US" sz="40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		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ব্যথার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দান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wi‡³i †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e`b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wkDwjgvjv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ইত্যাদি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r>
              <a:rPr lang="en-US" sz="2800" b="1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উপন্যাস</a:t>
            </a:r>
            <a:r>
              <a:rPr lang="en-US" sz="2800" b="1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	: 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evaubnviv,g„Z¨y-ÿzav,Kz‡nwjKv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Bত্যাw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`|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r>
              <a:rPr lang="en-US" sz="3600" b="1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cÖeÜMÖš</a:t>
            </a:r>
            <a:r>
              <a:rPr lang="en-US" sz="36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’ 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: 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hyM-evYx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`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yw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`©‡bi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hvÎx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রুদ্র-মঙ্গল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ivRew›`i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Revbew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›` </a:t>
            </a:r>
            <a:r>
              <a:rPr lang="en-US" sz="4000" b="1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Abyev</a:t>
            </a:r>
            <a:r>
              <a:rPr lang="en-US" sz="40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` </a:t>
            </a:r>
            <a:r>
              <a:rPr lang="en-US" sz="36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:  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†`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Iqvb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-B-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nvwdR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রু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evBqvr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-B-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Igi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ˆ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Lqvg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ইত্যাদি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r>
              <a:rPr lang="en-US" sz="4000" b="1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bvUK</a:t>
            </a:r>
            <a:r>
              <a:rPr lang="en-US" sz="40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: 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Av‡jqv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cyZz‡ji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we‡q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wSwjwgwj</a:t>
            </a:r>
            <a:r>
              <a:rPr lang="en-US" sz="2800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ইত্যাদি</a:t>
            </a:r>
            <a:r>
              <a:rPr lang="en-US" sz="2800" b="1" dirty="0" smtClean="0">
                <a:solidFill>
                  <a:prstClr val="black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endParaRPr lang="en-US" sz="2800" b="1" dirty="0" smtClean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endParaRPr lang="en-US" sz="2800" b="1" dirty="0" smtClean="0">
              <a:solidFill>
                <a:prstClr val="black"/>
              </a:solidFill>
              <a:latin typeface="SutonnyMJ" pitchFamily="2" charset="0"/>
              <a:cs typeface="SutonnyMJ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  <a:tab pos="800100" algn="l"/>
              </a:tabLst>
            </a:pP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0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3036406" y="0"/>
            <a:ext cx="2754794" cy="762000"/>
          </a:xfrm>
          <a:prstGeom prst="flowChartPunchedTap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3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22842" y="912171"/>
            <a:ext cx="2209800" cy="1477750"/>
            <a:chOff x="2438400" y="1780762"/>
            <a:chExt cx="4572000" cy="3934238"/>
          </a:xfrm>
        </p:grpSpPr>
        <p:grpSp>
          <p:nvGrpSpPr>
            <p:cNvPr id="3" name="Group 7"/>
            <p:cNvGrpSpPr/>
            <p:nvPr/>
          </p:nvGrpSpPr>
          <p:grpSpPr>
            <a:xfrm>
              <a:off x="2438400" y="2057400"/>
              <a:ext cx="4572000" cy="3657600"/>
              <a:chOff x="4648200" y="4572000"/>
              <a:chExt cx="2857500" cy="2038350"/>
            </a:xfrm>
          </p:grpSpPr>
          <p:pic>
            <p:nvPicPr>
              <p:cNvPr id="8194" name="Picture 2" descr="F:\VEDIOS 2012;after I C T TRAINING\IMAGES\SLide-presentation.jp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48200" y="4572000"/>
                <a:ext cx="2857500" cy="2038350"/>
              </a:xfrm>
              <a:prstGeom prst="rect">
                <a:avLst/>
              </a:prstGeom>
              <a:noFill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638800" y="4648200"/>
                <a:ext cx="304800" cy="381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780762"/>
              <a:ext cx="1219200" cy="224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3003611" y="2514600"/>
            <a:ext cx="2743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আমার পথ</a:t>
            </a:r>
          </a:p>
          <a:p>
            <a:pPr lvl="0"/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  <a:p>
            <a:pPr lvl="0"/>
            <a:r>
              <a:rPr lang="bn-BD" sz="28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১৮৯৯-১৯৭৬</a:t>
            </a:r>
            <a:endParaRPr lang="en-US" sz="2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87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447800" y="304800"/>
            <a:ext cx="4648199" cy="12954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শব্দার্থ ও টীকা</a:t>
            </a:r>
            <a:r>
              <a:rPr lang="en-US" sz="4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:</a:t>
            </a:r>
            <a:endParaRPr lang="en-US" sz="4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58717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কর্ণধার</a:t>
            </a:r>
            <a:r>
              <a:rPr lang="en-US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SutonnyMJ"/>
                <a:ea typeface="Times New Roman"/>
                <a:cs typeface="Times New Roman"/>
              </a:rPr>
              <a:t>:</a:t>
            </a:r>
            <a:r>
              <a:rPr lang="en-US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নেতৃত্ব প্রদানে সমর্থ আছে এমন ব্যক্তি।  </a:t>
            </a:r>
            <a:endParaRPr lang="en-US" sz="3200" b="1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কুর্নিশ     </a:t>
            </a:r>
            <a:r>
              <a:rPr lang="en-US" sz="3200" b="1" dirty="0" smtClean="0">
                <a:solidFill>
                  <a:schemeClr val="bg1"/>
                </a:solidFill>
                <a:latin typeface="SutonnyMJ"/>
                <a:ea typeface="Times New Roman"/>
                <a:cs typeface="Times New Roman"/>
              </a:rPr>
              <a:t>:</a:t>
            </a:r>
            <a:r>
              <a:rPr lang="en-US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অভিবাদন।সম্মান প্রদর্শন।</a:t>
            </a:r>
            <a:endParaRPr lang="bn-BD" sz="3200" b="1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  <a:p>
            <a:pPr algn="just">
              <a:tabLst>
                <a:tab pos="342900" algn="l"/>
              </a:tabLst>
            </a:pPr>
            <a:endParaRPr lang="bn-BD" sz="3200" b="1" dirty="0">
              <a:solidFill>
                <a:schemeClr val="bg1"/>
              </a:solidFill>
              <a:latin typeface="SutonnyMJ"/>
              <a:ea typeface="Times New Roman"/>
              <a:cs typeface="Times New Roman"/>
            </a:endParaRPr>
          </a:p>
          <a:p>
            <a:pPr algn="just">
              <a:tabLst>
                <a:tab pos="342900" algn="l"/>
              </a:tabLst>
            </a:pPr>
            <a:r>
              <a:rPr lang="bn-BD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অভিশাপ-রথের সারথী</a:t>
            </a:r>
            <a:r>
              <a:rPr lang="bn-BD" sz="2800" b="1" dirty="0" smtClean="0">
                <a:solidFill>
                  <a:schemeClr val="bg1"/>
                </a:solidFill>
                <a:latin typeface="SutonnyMJ"/>
                <a:ea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SutonnyMJ"/>
                <a:ea typeface="Times New Roman"/>
                <a:cs typeface="Times New Roman"/>
              </a:rPr>
              <a:t>:</a:t>
            </a:r>
            <a:r>
              <a:rPr lang="bn-BD" sz="2800" b="1" dirty="0" smtClean="0">
                <a:solidFill>
                  <a:schemeClr val="bg1"/>
                </a:solidFill>
                <a:latin typeface="SutonnyMJ"/>
                <a:ea typeface="Times New Roman"/>
                <a:cs typeface="Times New Roman"/>
              </a:rPr>
              <a:t>  </a:t>
            </a:r>
            <a:r>
              <a:rPr lang="bn-BD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সমাজের নিয়ম পাল্টাতে গেলে বাধার সম্মুখীন হতে  হয়,</a:t>
            </a:r>
            <a:r>
              <a:rPr lang="en-US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সমাজ রক্ষকদের আক্রমণের</a:t>
            </a:r>
            <a:r>
              <a:rPr lang="bn-BD" sz="2800" b="1" dirty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শিকার হতে হয়।</a:t>
            </a:r>
            <a:r>
              <a:rPr lang="en-US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একথা জেনেও লেখক অন্যায়ের বিরুদ্ধে অভিশাপ হয়ে  আবির্ভূত হয়েছেন। তিনি নিজেই রথ তথা সারথির  আসনে </a:t>
            </a:r>
            <a:r>
              <a:rPr lang="en-US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     </a:t>
            </a:r>
            <a:r>
              <a:rPr lang="bn-BD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বসেছেন। </a:t>
            </a:r>
            <a:r>
              <a:rPr lang="bn-IN" sz="2800" b="1" dirty="0" smtClean="0">
                <a:solidFill>
                  <a:schemeClr val="bg1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endParaRPr lang="bn-BD" b="1" dirty="0">
              <a:solidFill>
                <a:schemeClr val="bg1"/>
              </a:solidFill>
              <a:latin typeface="SutonnyMJ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32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863</Words>
  <Application>Microsoft Office PowerPoint</Application>
  <PresentationFormat>On-screen Show (4:3)</PresentationFormat>
  <Paragraphs>84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1_Office Theme</vt:lpstr>
      <vt:lpstr>2_Office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Lotus computer</cp:lastModifiedBy>
  <cp:revision>114</cp:revision>
  <dcterms:created xsi:type="dcterms:W3CDTF">2014-08-30T13:43:55Z</dcterms:created>
  <dcterms:modified xsi:type="dcterms:W3CDTF">2016-12-23T05:34:31Z</dcterms:modified>
</cp:coreProperties>
</file>